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4" r:id="rId3"/>
    <p:sldId id="263" r:id="rId4"/>
    <p:sldId id="262" r:id="rId5"/>
    <p:sldId id="265" r:id="rId6"/>
    <p:sldId id="261" r:id="rId7"/>
    <p:sldId id="267" r:id="rId8"/>
    <p:sldId id="268" r:id="rId9"/>
    <p:sldId id="269" r:id="rId10"/>
    <p:sldId id="271" r:id="rId11"/>
    <p:sldId id="270" r:id="rId12"/>
    <p:sldId id="272" r:id="rId13"/>
    <p:sldId id="273" r:id="rId14"/>
    <p:sldId id="276" r:id="rId15"/>
    <p:sldId id="274" r:id="rId16"/>
    <p:sldId id="275" r:id="rId17"/>
    <p:sldId id="277" r:id="rId18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0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FF83-EA6A-40A6-9EB3-1F89DFD2F6E7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7C83-1608-4DFB-8A26-1DE8C42B0CF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FF83-EA6A-40A6-9EB3-1F89DFD2F6E7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7C83-1608-4DFB-8A26-1DE8C42B0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FF83-EA6A-40A6-9EB3-1F89DFD2F6E7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7C83-1608-4DFB-8A26-1DE8C42B0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FF83-EA6A-40A6-9EB3-1F89DFD2F6E7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7C83-1608-4DFB-8A26-1DE8C42B0C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FF83-EA6A-40A6-9EB3-1F89DFD2F6E7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7C83-1608-4DFB-8A26-1DE8C42B0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FF83-EA6A-40A6-9EB3-1F89DFD2F6E7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7C83-1608-4DFB-8A26-1DE8C42B0C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FF83-EA6A-40A6-9EB3-1F89DFD2F6E7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7C83-1608-4DFB-8A26-1DE8C42B0CF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FF83-EA6A-40A6-9EB3-1F89DFD2F6E7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7C83-1608-4DFB-8A26-1DE8C42B0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FF83-EA6A-40A6-9EB3-1F89DFD2F6E7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7C83-1608-4DFB-8A26-1DE8C42B0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FF83-EA6A-40A6-9EB3-1F89DFD2F6E7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7C83-1608-4DFB-8A26-1DE8C42B0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FF83-EA6A-40A6-9EB3-1F89DFD2F6E7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7C83-1608-4DFB-8A26-1DE8C42B0CF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7B1FF83-EA6A-40A6-9EB3-1F89DFD2F6E7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6B7C83-1608-4DFB-8A26-1DE8C42B0C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орозов\Desktop\12629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65820" y="189113"/>
            <a:ext cx="8212360" cy="4680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Calibri Light" pitchFamily="34" charset="0"/>
                <a:cs typeface="Times New Roman" pitchFamily="18" charset="0"/>
              </a:rPr>
              <a:t>ИСПОЛЬЗОВАНИЕ СЕТЕВОГО ВЗАИМОДЕЙСТВИЯ</a:t>
            </a:r>
            <a:br>
              <a:rPr lang="ru-RU" sz="4400" b="1" dirty="0" smtClean="0">
                <a:latin typeface="Calibri Light" pitchFamily="34" charset="0"/>
                <a:cs typeface="Times New Roman" pitchFamily="18" charset="0"/>
              </a:rPr>
            </a:br>
            <a:r>
              <a:rPr lang="ru-RU" sz="4400" b="1" dirty="0" smtClean="0">
                <a:latin typeface="Calibri Light" pitchFamily="34" charset="0"/>
                <a:cs typeface="Times New Roman" pitchFamily="18" charset="0"/>
              </a:rPr>
              <a:t>ДЛЯ ПОВЫШЕНИЯ ЭФФЕКТИВНОСТИ ПРОФОРИЕНТАЦИОННОЙ РАБОТЫ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97736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орозов\Desktop\12629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79512" y="195486"/>
            <a:ext cx="878497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alibri" pitchFamily="34" charset="0"/>
              </a:rPr>
              <a:t>Комплекс мероприятий по профориентационной работе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1275606"/>
            <a:ext cx="8064896" cy="3240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Чтобы выбрать профессию, ученику необходимо знать не только свои индивидуальные особенности, но и иметь как можно больше сведений об избираемой профессии. Поэтому учителя технологии большое внимание уделяют профориентационной работе, которая проводится через комплекс мероприятий:</a:t>
            </a:r>
          </a:p>
          <a:p>
            <a:endParaRPr lang="ru-RU" sz="2000" dirty="0" smtClean="0">
              <a:latin typeface="Calibri" pitchFamily="34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выставки творческих и проектных работ;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фестиваль презентаций «Моя будущая профессия»;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конкурс рисунков и сочинений «Мое будущее – моими глазами».</a:t>
            </a:r>
          </a:p>
        </p:txBody>
      </p:sp>
    </p:spTree>
    <p:extLst>
      <p:ext uri="{BB962C8B-B14F-4D97-AF65-F5344CB8AC3E}">
        <p14:creationId xmlns:p14="http://schemas.microsoft.com/office/powerpoint/2010/main" val="194814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орозов\Desktop\12629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79512" y="51470"/>
            <a:ext cx="878497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alibri" pitchFamily="34" charset="0"/>
              </a:rPr>
              <a:t>Комплекс мероприятий по профориентационной работе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64088" y="822418"/>
            <a:ext cx="2376264" cy="1730754"/>
          </a:xfrm>
          <a:prstGeom prst="roundRect">
            <a:avLst>
              <a:gd name="adj" fmla="val 54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88613" y="822418"/>
            <a:ext cx="2376264" cy="1730754"/>
          </a:xfrm>
          <a:prstGeom prst="roundRect">
            <a:avLst>
              <a:gd name="adj" fmla="val 54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88613" y="3001236"/>
            <a:ext cx="2376264" cy="1730754"/>
          </a:xfrm>
          <a:prstGeom prst="roundRect">
            <a:avLst>
              <a:gd name="adj" fmla="val 54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364088" y="3001236"/>
            <a:ext cx="2376264" cy="1730754"/>
          </a:xfrm>
          <a:prstGeom prst="roundRect">
            <a:avLst>
              <a:gd name="adj" fmla="val 54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0349" y="2604258"/>
            <a:ext cx="331236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alibri" pitchFamily="34" charset="0"/>
              </a:rPr>
              <a:t>Презентации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930403" y="2604258"/>
            <a:ext cx="3387649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Сочинения</a:t>
            </a:r>
            <a:endParaRPr lang="ru-RU" sz="14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050" name="Picture 2" descr="C:\Users\морозов\Desktop\Снимо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522" y="894426"/>
            <a:ext cx="1081222" cy="81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орозов\Desktop\Снимок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96439"/>
            <a:ext cx="1076226" cy="8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орозов\Desktop\Снимок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419" y="1710221"/>
            <a:ext cx="1061580" cy="79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орозов\Desktop\Снимок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99" y="1710222"/>
            <a:ext cx="1095971" cy="79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620561" y="4790123"/>
            <a:ext cx="331236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alibri" pitchFamily="34" charset="0"/>
              </a:rPr>
              <a:t>Рисунки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96036" y="4782403"/>
            <a:ext cx="331236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alibri" pitchFamily="34" charset="0"/>
              </a:rPr>
              <a:t>Проекты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23" name="Picture 6" descr="C:\Users\морозов\Desktop\Фото для презентации\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77" y="3064282"/>
            <a:ext cx="1271443" cy="160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морозов\Desktop\Фото для презентации\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712" y="3034265"/>
            <a:ext cx="1120568" cy="163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морозов\Desktop\Фото для презентации\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71712" y="894426"/>
            <a:ext cx="1164576" cy="16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24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орозов\Desktop\12629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79512" y="195486"/>
            <a:ext cx="878497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alibri" pitchFamily="34" charset="0"/>
              </a:rPr>
              <a:t>Направления и формы работы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1275606"/>
            <a:ext cx="8064896" cy="3240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комплекс профориентационных мероприятий в виде занятий и тренингов по планированию карьеры;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консультации по выбору профиля обучения (индивидуальные, групповые);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анкетирование;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организация и проведение экскурсий (в учебные заведения, на предприятия);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встречи с представителями предприятий, учебных заведений.</a:t>
            </a:r>
          </a:p>
          <a:p>
            <a:endParaRPr lang="ru-RU" sz="2000" dirty="0" smtClean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70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орозов\Desktop\12629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79512" y="195486"/>
            <a:ext cx="878497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alibri" pitchFamily="34" charset="0"/>
              </a:rPr>
              <a:t>Этапы и содержание профориентационной работы (5-7 классы)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1275606"/>
            <a:ext cx="8064896" cy="3240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развитие у школьников личностного смысла в приобретении познавательного опыта и интереса к профессиональной деятельности;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представления о собственных интересах и возможностях (формирование образа «Я»);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приобретение первоначального опыта в различных сферах социально-профессиональной практики: технике, искусстве, медицине, сельском хозяйстве, экономике и культуре.</a:t>
            </a:r>
          </a:p>
        </p:txBody>
      </p:sp>
    </p:spTree>
    <p:extLst>
      <p:ext uri="{BB962C8B-B14F-4D97-AF65-F5344CB8AC3E}">
        <p14:creationId xmlns:p14="http://schemas.microsoft.com/office/powerpoint/2010/main" val="27804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орозов\Desktop\12629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79512" y="195486"/>
            <a:ext cx="878497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alibri" pitchFamily="34" charset="0"/>
              </a:rPr>
              <a:t>Этапы и содержание профориентационной работы (8-9 классы)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1275606"/>
            <a:ext cx="8064896" cy="3240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Определение образовательных и профессиональных интересов и мотивов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;</a:t>
            </a:r>
            <a:endParaRPr lang="ru-RU" sz="2000" dirty="0" smtClean="0">
              <a:latin typeface="Calibri" pitchFamily="34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Формирование представлений о правилах выбора профессии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Умение адекватной оценки личностных возможностей в соответствии с требованиями профессии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Знакомство с учебными заведениями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.</a:t>
            </a:r>
            <a:endParaRPr lang="ru-RU" sz="2000" dirty="0" smtClean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5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орозов\Desktop\12629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79512" y="195486"/>
            <a:ext cx="878497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alibri" pitchFamily="34" charset="0"/>
              </a:rPr>
              <a:t>Работа с родителями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1275606"/>
            <a:ext cx="8064896" cy="3240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на родительских собраниях предоставляется информация </a:t>
            </a:r>
          </a:p>
          <a:p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      о возможных профилях обучения;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социальный педагог проводит и предоставляет родителям данные профориентационного исследования;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приглашение на родительские собрания представителей учебных профессиональных заведений.</a:t>
            </a:r>
          </a:p>
        </p:txBody>
      </p:sp>
    </p:spTree>
    <p:extLst>
      <p:ext uri="{BB962C8B-B14F-4D97-AF65-F5344CB8AC3E}">
        <p14:creationId xmlns:p14="http://schemas.microsoft.com/office/powerpoint/2010/main" val="191906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орозов\Desktop\12629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79512" y="123478"/>
            <a:ext cx="878497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alibri" pitchFamily="34" charset="0"/>
              </a:rPr>
              <a:t>Посещение выставки «Профессиональное образование и карьера – 2018»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8246" y="987574"/>
            <a:ext cx="3456384" cy="2016224"/>
          </a:xfrm>
          <a:prstGeom prst="roundRect">
            <a:avLst>
              <a:gd name="adj" fmla="val 46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576" y="3076744"/>
            <a:ext cx="3452218" cy="2015286"/>
          </a:xfrm>
          <a:prstGeom prst="roundRect">
            <a:avLst>
              <a:gd name="adj" fmla="val 3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32040" y="987574"/>
            <a:ext cx="3456384" cy="2016224"/>
          </a:xfrm>
          <a:prstGeom prst="roundRect">
            <a:avLst>
              <a:gd name="adj" fmla="val 42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3075806"/>
            <a:ext cx="3456384" cy="2016224"/>
          </a:xfrm>
          <a:prstGeom prst="roundRect">
            <a:avLst>
              <a:gd name="adj" fmla="val 39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 smtClean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3074" name="Picture 2" descr="C:\Users\морозов\Desktop\Эффективность проф\WP_20180220_11_19_35_Pro_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62" y="1095116"/>
            <a:ext cx="3202024" cy="180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орозов\Desktop\Эффективность проф\WP_20180220_11_22_17_Pro_L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57" y="1102005"/>
            <a:ext cx="3192445" cy="17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орозов\Desktop\Эффективность проф\WP_20180220_11_19_39_Pro_L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053" y="3183818"/>
            <a:ext cx="320035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морозов\Desktop\Эффективность проф\WP_20180220_11_14_47_Pro_L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26" y="3183818"/>
            <a:ext cx="3202024" cy="180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92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орозов\Desktop\12629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79512" y="1491630"/>
            <a:ext cx="8784976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Calibri" pitchFamily="34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6287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орозов\Desktop\12629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9" y="-466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15008" y="2787774"/>
            <a:ext cx="7920880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dirty="0" smtClean="0">
                <a:latin typeface="Calibri" pitchFamily="34" charset="0"/>
                <a:cs typeface="Times New Roman" pitchFamily="18" charset="0"/>
              </a:rPr>
              <a:t>	В настоящее время сетевое взаимодействие    является одним из мощных ресурсов инновационного образования.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5008" y="411510"/>
            <a:ext cx="7920880" cy="1995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ru-RU" sz="2600" dirty="0" smtClean="0">
                <a:latin typeface="Calibri" pitchFamily="34" charset="0"/>
                <a:cs typeface="Times New Roman" pitchFamily="18" charset="0"/>
              </a:rPr>
              <a:t>Современная школа должна соответствовать инновационному развитию экономики и социальной сферы, обеспечивать рост благосостояния страны и способствовать формированию человеческого потенциала. </a:t>
            </a:r>
          </a:p>
        </p:txBody>
      </p:sp>
    </p:spTree>
    <p:extLst>
      <p:ext uri="{BB962C8B-B14F-4D97-AF65-F5344CB8AC3E}">
        <p14:creationId xmlns:p14="http://schemas.microsoft.com/office/powerpoint/2010/main" val="352275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орозов\Desktop\12629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79512" y="195486"/>
            <a:ext cx="878497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atin typeface="Calibri" pitchFamily="34" charset="0"/>
              </a:rPr>
              <a:t>Сетевая форма реализации образовательных программ</a:t>
            </a:r>
            <a:endParaRPr lang="ru-RU" sz="2600" b="1" dirty="0">
              <a:latin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1563638"/>
            <a:ext cx="7992888" cy="3168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 smtClean="0">
                <a:latin typeface="Calibri" pitchFamily="34" charset="0"/>
              </a:rPr>
              <a:t>	Согласно Закону «Об образовании в РФ» в статье 15 «Сетевая форма реализации образовательных программ» говорится, что «Сетевая форма реализации образовательных программ обеспечивает возможность освоения обучающимся образовательной программы с использованием ресурсов нескольких организаций, осуществляющих образовательную деятельность, в том числе иностранных, а так же при необходимости с использованием ресурсов иных организаций…»</a:t>
            </a:r>
            <a:endParaRPr lang="ru-RU" sz="2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4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орозов\Desktop\12629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79512" y="195486"/>
            <a:ext cx="878497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Calibri" pitchFamily="34" charset="0"/>
              </a:rPr>
              <a:t>Сетевое взаимодействие позволяет: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563638"/>
            <a:ext cx="7920880" cy="2880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200" dirty="0" smtClean="0">
                <a:latin typeface="Calibri" pitchFamily="34" charset="0"/>
              </a:rPr>
              <a:t>Распределять ресурсы при общей задаче деятельности</a:t>
            </a:r>
            <a:r>
              <a:rPr lang="en-US" sz="2200" dirty="0" smtClean="0">
                <a:latin typeface="Calibri" pitchFamily="34" charset="0"/>
              </a:rPr>
              <a:t>;</a:t>
            </a:r>
            <a:endParaRPr lang="ru-RU" sz="2200" dirty="0" smtClean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dirty="0" smtClean="0">
                <a:latin typeface="Calibri" pitchFamily="34" charset="0"/>
              </a:rPr>
              <a:t>Опираться на инициативу каждого конкретного участника</a:t>
            </a:r>
            <a:r>
              <a:rPr lang="en-US" sz="2200" dirty="0" smtClean="0">
                <a:latin typeface="Calibri" pitchFamily="34" charset="0"/>
              </a:rPr>
              <a:t>;</a:t>
            </a:r>
            <a:endParaRPr lang="ru-RU" sz="2200" dirty="0" smtClean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dirty="0" smtClean="0">
                <a:latin typeface="Calibri" pitchFamily="34" charset="0"/>
              </a:rPr>
              <a:t>Осуществлять прямой контакт участников друг с другом</a:t>
            </a:r>
            <a:r>
              <a:rPr lang="en-US" sz="2200" dirty="0" smtClean="0">
                <a:latin typeface="Calibri" pitchFamily="34" charset="0"/>
              </a:rPr>
              <a:t>;</a:t>
            </a:r>
            <a:endParaRPr lang="ru-RU" sz="2200" dirty="0" smtClean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dirty="0" smtClean="0">
                <a:latin typeface="Calibri" pitchFamily="34" charset="0"/>
              </a:rPr>
              <a:t>Выстраивать многообразные возможные пути движения при общности внешней цели</a:t>
            </a:r>
            <a:r>
              <a:rPr lang="en-US" sz="2200" dirty="0" smtClean="0">
                <a:latin typeface="Calibri" pitchFamily="34" charset="0"/>
              </a:rPr>
              <a:t>;</a:t>
            </a:r>
            <a:endParaRPr lang="ru-RU" sz="2200" dirty="0" smtClean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dirty="0" smtClean="0">
                <a:latin typeface="Calibri" pitchFamily="34" charset="0"/>
              </a:rPr>
              <a:t>Использовать общий ресурс сети для нужд каждого конкретного участника</a:t>
            </a:r>
            <a:r>
              <a:rPr lang="en-US" sz="2200" dirty="0" smtClean="0">
                <a:latin typeface="Calibri" pitchFamily="34" charset="0"/>
              </a:rPr>
              <a:t>.</a:t>
            </a:r>
            <a:endParaRPr lang="ru-RU" sz="22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82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орозов\Desktop\12629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11560" y="1131590"/>
            <a:ext cx="7920880" cy="2880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alibri" pitchFamily="34" charset="0"/>
              </a:rPr>
              <a:t>Профориентационная работа в рамках сетевого взаимодействия помогает сформировать положительную профессиональную мотивацию в избранной области деятельности, являющуюся главным залогом того, что молодой человек сумеет стать профессионалом.</a:t>
            </a:r>
            <a:endParaRPr lang="ru-RU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45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орозов\Desktop\12629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56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3246" y="51470"/>
            <a:ext cx="907525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libri" pitchFamily="34" charset="0"/>
              </a:rPr>
              <a:t>Модель сетевого взаимодействия по профориентации </a:t>
            </a:r>
          </a:p>
          <a:p>
            <a:pPr algn="ctr"/>
            <a:r>
              <a:rPr lang="ru-RU" b="1" dirty="0" smtClean="0">
                <a:latin typeface="Calibri" pitchFamily="34" charset="0"/>
              </a:rPr>
              <a:t>МБОУ «Средняя образовательная школа №112» Авиастроительного района г.Казани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91880" y="627534"/>
            <a:ext cx="21602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Calibri" pitchFamily="34" charset="0"/>
              </a:rPr>
              <a:t>МБОУ «СОШ №112»</a:t>
            </a:r>
            <a:endParaRPr lang="ru-RU" sz="1600" b="1" dirty="0">
              <a:latin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19872" y="1194271"/>
            <a:ext cx="2304256" cy="720080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libri" pitchFamily="34" charset="0"/>
              </a:rPr>
              <a:t>МБОУ «СОШ №112» филиал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6176" y="699543"/>
            <a:ext cx="2952328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alibri" pitchFamily="34" charset="0"/>
              </a:rPr>
              <a:t>Посещение учащимися ярмарки «Профессиональная карьера 2018»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246" y="699543"/>
            <a:ext cx="295457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alibri" pitchFamily="34" charset="0"/>
              </a:rPr>
              <a:t>Посещение учреждений профессионального образования в Дни открытых дверей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87824" y="2139702"/>
            <a:ext cx="3168352" cy="720080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Calibri" pitchFamily="34" charset="0"/>
              </a:rPr>
              <a:t>Профориентационная работа со школами Авиастроительного района</a:t>
            </a:r>
            <a:endParaRPr lang="ru-RU" sz="1600" b="1" dirty="0">
              <a:latin typeface="Calibri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79812" y="3003798"/>
            <a:ext cx="338437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alibri" pitchFamily="34" charset="0"/>
              </a:rPr>
              <a:t>Изучение методических рекомендаций по профориентации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79812" y="3723878"/>
            <a:ext cx="338437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alibri" pitchFamily="34" charset="0"/>
              </a:rPr>
              <a:t>Пополнение библиотечного фонда литературой по профориентации и трудовому обучению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79812" y="4515966"/>
            <a:ext cx="33843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alibri" pitchFamily="34" charset="0"/>
              </a:rPr>
              <a:t>Постоянно действующая выставка </a:t>
            </a:r>
          </a:p>
          <a:p>
            <a:pPr algn="ctr"/>
            <a:r>
              <a:rPr lang="ru-RU" sz="1400" dirty="0" smtClean="0">
                <a:latin typeface="Calibri" pitchFamily="34" charset="0"/>
              </a:rPr>
              <a:t>«Выбираем профессию»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246" y="1563638"/>
            <a:ext cx="266654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alibri" pitchFamily="34" charset="0"/>
              </a:rPr>
              <a:t>Использование в профориентационной работе </a:t>
            </a:r>
            <a:r>
              <a:rPr lang="en-US" sz="1400" dirty="0" smtClean="0">
                <a:latin typeface="Calibri" pitchFamily="34" charset="0"/>
              </a:rPr>
              <a:t>Internet-</a:t>
            </a:r>
            <a:r>
              <a:rPr lang="ru-RU" sz="1400" dirty="0" smtClean="0">
                <a:latin typeface="Calibri" pitchFamily="34" charset="0"/>
              </a:rPr>
              <a:t>ресурсов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246" y="3075806"/>
            <a:ext cx="266654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alibri" pitchFamily="34" charset="0"/>
              </a:rPr>
              <a:t>Профконсультации для учителей по изучению личности школьника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246" y="4011910"/>
            <a:ext cx="266654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alibri" pitchFamily="34" charset="0"/>
              </a:rPr>
              <a:t>Индивидуальное консультирование родителей по вопросу выбора учащимися будущей профессии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44208" y="1419622"/>
            <a:ext cx="2664296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alibri" pitchFamily="34" charset="0"/>
              </a:rPr>
              <a:t>Анкетирование учащихся 8-х классов по выявлению профессий повышенного спроса школ №112, №117, №54, №119, №60, гимназии №36, №37, №10, №5, лицеев №26, №145, ЧОУ «Усмания»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44208" y="3145287"/>
            <a:ext cx="2664296" cy="7226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alibri" pitchFamily="34" charset="0"/>
              </a:rPr>
              <a:t>Диагностика 8-х классов по профессиональной направленности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44208" y="4086445"/>
            <a:ext cx="2664295" cy="8615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alibri" pitchFamily="34" charset="0"/>
              </a:rPr>
              <a:t>Конкурс рисунков, презентаций и сочинений «Мое будущее – моими глазами»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3246" y="2304883"/>
            <a:ext cx="266654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alibri" pitchFamily="34" charset="0"/>
              </a:rPr>
              <a:t>Сотрудничество с центром занятости населения Авиастроительного района</a:t>
            </a:r>
            <a:endParaRPr lang="ru-RU" sz="1400" dirty="0">
              <a:latin typeface="Calibri" pitchFamily="34" charset="0"/>
            </a:endParaRPr>
          </a:p>
        </p:txBody>
      </p:sp>
      <p:cxnSp>
        <p:nvCxnSpPr>
          <p:cNvPr id="21" name="Скругленная соединительная линия 20"/>
          <p:cNvCxnSpPr>
            <a:stCxn id="3" idx="2"/>
            <a:endCxn id="6" idx="0"/>
          </p:cNvCxnSpPr>
          <p:nvPr/>
        </p:nvCxnSpPr>
        <p:spPr>
          <a:xfrm rot="5400000">
            <a:off x="4468652" y="1090922"/>
            <a:ext cx="206697" cy="1270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Скругленная соединительная линия 27"/>
          <p:cNvCxnSpPr>
            <a:endCxn id="8" idx="3"/>
          </p:cNvCxnSpPr>
          <p:nvPr/>
        </p:nvCxnSpPr>
        <p:spPr>
          <a:xfrm rot="10800000" flipV="1">
            <a:off x="2987824" y="807553"/>
            <a:ext cx="504056" cy="216025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Скругленная соединительная линия 30"/>
          <p:cNvCxnSpPr>
            <a:stCxn id="3" idx="3"/>
            <a:endCxn id="7" idx="1"/>
          </p:cNvCxnSpPr>
          <p:nvPr/>
        </p:nvCxnSpPr>
        <p:spPr>
          <a:xfrm>
            <a:off x="5652120" y="807554"/>
            <a:ext cx="504056" cy="144017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Скругленная соединительная линия 33"/>
          <p:cNvCxnSpPr>
            <a:stCxn id="6" idx="2"/>
          </p:cNvCxnSpPr>
          <p:nvPr/>
        </p:nvCxnSpPr>
        <p:spPr>
          <a:xfrm rot="5400000">
            <a:off x="4456150" y="2023851"/>
            <a:ext cx="225351" cy="635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Скругленная соединительная линия 36"/>
          <p:cNvCxnSpPr>
            <a:endCxn id="10" idx="0"/>
          </p:cNvCxnSpPr>
          <p:nvPr/>
        </p:nvCxnSpPr>
        <p:spPr>
          <a:xfrm rot="5400000">
            <a:off x="4503168" y="2928615"/>
            <a:ext cx="144016" cy="6351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Скругленная соединительная линия 39"/>
          <p:cNvCxnSpPr>
            <a:stCxn id="10" idx="2"/>
            <a:endCxn id="11" idx="0"/>
          </p:cNvCxnSpPr>
          <p:nvPr/>
        </p:nvCxnSpPr>
        <p:spPr>
          <a:xfrm rot="5400000">
            <a:off x="4499992" y="3651870"/>
            <a:ext cx="144016" cy="1270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Скругленная соединительная линия 42"/>
          <p:cNvCxnSpPr>
            <a:stCxn id="11" idx="2"/>
            <a:endCxn id="12" idx="0"/>
          </p:cNvCxnSpPr>
          <p:nvPr/>
        </p:nvCxnSpPr>
        <p:spPr>
          <a:xfrm rot="5400000">
            <a:off x="4499992" y="4443958"/>
            <a:ext cx="144016" cy="1270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Скругленная соединительная линия 45"/>
          <p:cNvCxnSpPr>
            <a:endCxn id="15" idx="0"/>
          </p:cNvCxnSpPr>
          <p:nvPr/>
        </p:nvCxnSpPr>
        <p:spPr>
          <a:xfrm rot="5400000">
            <a:off x="1261682" y="3900723"/>
            <a:ext cx="216024" cy="635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Скругленная соединительная линия 48"/>
          <p:cNvCxnSpPr>
            <a:stCxn id="6" idx="1"/>
          </p:cNvCxnSpPr>
          <p:nvPr/>
        </p:nvCxnSpPr>
        <p:spPr>
          <a:xfrm rot="10800000" flipV="1">
            <a:off x="2699792" y="1554310"/>
            <a:ext cx="720080" cy="333363"/>
          </a:xfrm>
          <a:prstGeom prst="curvedConnector3">
            <a:avLst>
              <a:gd name="adj1" fmla="val 6967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Скругленная соединительная линия 51"/>
          <p:cNvCxnSpPr>
            <a:stCxn id="6" idx="1"/>
            <a:endCxn id="14" idx="3"/>
          </p:cNvCxnSpPr>
          <p:nvPr/>
        </p:nvCxnSpPr>
        <p:spPr>
          <a:xfrm rot="10800000" flipV="1">
            <a:off x="2699792" y="1554310"/>
            <a:ext cx="720080" cy="1881535"/>
          </a:xfrm>
          <a:prstGeom prst="curvedConnector3">
            <a:avLst>
              <a:gd name="adj1" fmla="val 6771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Скругленная соединительная линия 59"/>
          <p:cNvCxnSpPr>
            <a:stCxn id="6" idx="1"/>
            <a:endCxn id="19" idx="3"/>
          </p:cNvCxnSpPr>
          <p:nvPr/>
        </p:nvCxnSpPr>
        <p:spPr>
          <a:xfrm rot="10800000" flipV="1">
            <a:off x="2699792" y="1554311"/>
            <a:ext cx="720080" cy="1074608"/>
          </a:xfrm>
          <a:prstGeom prst="curvedConnector3">
            <a:avLst>
              <a:gd name="adj1" fmla="val 7282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Скругленная соединительная линия 63"/>
          <p:cNvCxnSpPr>
            <a:stCxn id="6" idx="3"/>
            <a:endCxn id="16" idx="1"/>
          </p:cNvCxnSpPr>
          <p:nvPr/>
        </p:nvCxnSpPr>
        <p:spPr>
          <a:xfrm>
            <a:off x="5724128" y="1554311"/>
            <a:ext cx="720080" cy="621395"/>
          </a:xfrm>
          <a:prstGeom prst="curvedConnector3">
            <a:avLst>
              <a:gd name="adj1" fmla="val 6252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Скругленная соединительная линия 75"/>
          <p:cNvCxnSpPr>
            <a:stCxn id="17" idx="2"/>
            <a:endCxn id="18" idx="0"/>
          </p:cNvCxnSpPr>
          <p:nvPr/>
        </p:nvCxnSpPr>
        <p:spPr>
          <a:xfrm rot="5400000">
            <a:off x="7667081" y="3977169"/>
            <a:ext cx="218551" cy="1270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Скругленная соединительная линия 104"/>
          <p:cNvCxnSpPr>
            <a:stCxn id="6" idx="3"/>
            <a:endCxn id="17" idx="1"/>
          </p:cNvCxnSpPr>
          <p:nvPr/>
        </p:nvCxnSpPr>
        <p:spPr>
          <a:xfrm>
            <a:off x="5724128" y="1554311"/>
            <a:ext cx="720080" cy="1952280"/>
          </a:xfrm>
          <a:prstGeom prst="curvedConnector3">
            <a:avLst>
              <a:gd name="adj1" fmla="val 7503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27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орозов\Desktop\12629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79512" y="195486"/>
            <a:ext cx="878497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Calibri" pitchFamily="34" charset="0"/>
              </a:rPr>
              <a:t>Инновационные разработки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2643758"/>
            <a:ext cx="8064896" cy="235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200" dirty="0" smtClean="0">
                <a:latin typeface="Calibri" pitchFamily="34" charset="0"/>
              </a:rPr>
              <a:t>Разработана программа по технологическому образованию «Содержание, формы и методы организации работы по развитию технического творчества учащихся».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dirty="0" smtClean="0">
                <a:latin typeface="Calibri" pitchFamily="34" charset="0"/>
              </a:rPr>
              <a:t>Дорожная карта по развитию ресурсного центра по направлению «Технологическое образование» на базе филиала школы №112 до 2020 года.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1275606"/>
            <a:ext cx="806489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alibri" pitchFamily="34" charset="0"/>
              </a:rPr>
              <a:t>В нашей школе имеется положительный опыт сотрудничества, со школами района. Обучение в школах ведется по утвержденным образовательным программам. </a:t>
            </a:r>
          </a:p>
        </p:txBody>
      </p:sp>
    </p:spTree>
    <p:extLst>
      <p:ext uri="{BB962C8B-B14F-4D97-AF65-F5344CB8AC3E}">
        <p14:creationId xmlns:p14="http://schemas.microsoft.com/office/powerpoint/2010/main" val="281958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орозов\Desktop\12629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79512" y="195486"/>
            <a:ext cx="878497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alibri" pitchFamily="34" charset="0"/>
              </a:rPr>
              <a:t>Профессиональная ориентация на уроках технологии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1275606"/>
            <a:ext cx="8064896" cy="3240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Ведущая роль профессиональной ориентации школьников принадлежит учителю технологии. На уроках технологии обучающиеся не только получают знания о различных видах труда, но и в процессе своей деятельности приобретают специальные навыки, развивают свои способности, пробуют себя в труде.</a:t>
            </a:r>
          </a:p>
          <a:p>
            <a:endParaRPr lang="ru-RU" sz="2000" dirty="0" smtClean="0">
              <a:latin typeface="Calibri" pitchFamily="34" charset="0"/>
              <a:cs typeface="Times New Roman" pitchFamily="18" charset="0"/>
            </a:endParaRPr>
          </a:p>
          <a:p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	Трудовая деятельность представляет собой важнейшую сферу самореализации и самовыражения личности, обеспечивает раскрытие потенциальных возможностей и способностей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61073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орозов\Desktop\12629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79512" y="51470"/>
            <a:ext cx="878497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Calibri" pitchFamily="34" charset="0"/>
              </a:rPr>
              <a:t>Практическая работа в школьных мастерских знакомит учащихся с массовыми профессиями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64088" y="771550"/>
            <a:ext cx="2376264" cy="1730754"/>
          </a:xfrm>
          <a:prstGeom prst="roundRect">
            <a:avLst>
              <a:gd name="adj" fmla="val 54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88613" y="771550"/>
            <a:ext cx="2376264" cy="1730754"/>
          </a:xfrm>
          <a:prstGeom prst="roundRect">
            <a:avLst>
              <a:gd name="adj" fmla="val 54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027" name="Picture 3" descr="C:\Users\морозов\Desktop\Эффективность проф\IMG_09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982" y="814365"/>
            <a:ext cx="2276475" cy="164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1088613" y="2867984"/>
            <a:ext cx="2376264" cy="1730754"/>
          </a:xfrm>
          <a:prstGeom prst="roundRect">
            <a:avLst>
              <a:gd name="adj" fmla="val 54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364088" y="2867984"/>
            <a:ext cx="2376264" cy="1730754"/>
          </a:xfrm>
          <a:prstGeom prst="roundRect">
            <a:avLst>
              <a:gd name="adj" fmla="val 54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2550759"/>
            <a:ext cx="331236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alibri" pitchFamily="34" charset="0"/>
              </a:rPr>
              <a:t>Швея, модельер-конструктор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1030" name="Picture 6" descr="C:\Users\морозов\Desktop\Эффективность проф\20171127_1452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982" y="2910799"/>
            <a:ext cx="227647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Скругленный прямоугольник 33"/>
          <p:cNvSpPr/>
          <p:nvPr/>
        </p:nvSpPr>
        <p:spPr>
          <a:xfrm>
            <a:off x="611560" y="4638990"/>
            <a:ext cx="3312368" cy="453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Плотник, столяр, технолог деревообрабатывающего производства  </a:t>
            </a:r>
            <a:endParaRPr lang="ru-RU" sz="1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930403" y="4645903"/>
            <a:ext cx="3387649" cy="446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Радиомонтажник, слесарь – сборщик радиоэлектронной аппаратуры</a:t>
            </a:r>
            <a:endParaRPr lang="ru-RU" sz="1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930403" y="2557672"/>
            <a:ext cx="3387649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Дизайнер, вышивальщица, вязальщица</a:t>
            </a:r>
            <a:endParaRPr lang="ru-RU" sz="14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029" name="Picture 5" descr="C:\Users\морозов\Desktop\Эффективность проф\IMG_96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06" y="2910799"/>
            <a:ext cx="227647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орозов\Desktop\Эффективность проф\IMG_09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07" y="814365"/>
            <a:ext cx="2276475" cy="164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26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295</TotalTime>
  <Words>558</Words>
  <Application>Microsoft Office PowerPoint</Application>
  <PresentationFormat>Экран (16:9)</PresentationFormat>
  <Paragraphs>84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Calibri</vt:lpstr>
      <vt:lpstr>Calibri Light</vt:lpstr>
      <vt:lpstr>Georgia</vt:lpstr>
      <vt:lpstr>Times New Roman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морозов</dc:creator>
  <cp:lastModifiedBy>ПК1</cp:lastModifiedBy>
  <cp:revision>36</cp:revision>
  <cp:lastPrinted>2018-04-10T10:20:30Z</cp:lastPrinted>
  <dcterms:created xsi:type="dcterms:W3CDTF">2018-04-03T08:58:41Z</dcterms:created>
  <dcterms:modified xsi:type="dcterms:W3CDTF">2018-04-12T05:05:22Z</dcterms:modified>
</cp:coreProperties>
</file>